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92" r:id="rId2"/>
  </p:sldMasterIdLst>
  <p:notesMasterIdLst>
    <p:notesMasterId r:id="rId37"/>
  </p:notesMasterIdLst>
  <p:sldIdLst>
    <p:sldId id="350" r:id="rId3"/>
    <p:sldId id="317" r:id="rId4"/>
    <p:sldId id="318" r:id="rId5"/>
    <p:sldId id="314" r:id="rId6"/>
    <p:sldId id="346" r:id="rId7"/>
    <p:sldId id="347" r:id="rId8"/>
    <p:sldId id="348" r:id="rId9"/>
    <p:sldId id="331" r:id="rId10"/>
    <p:sldId id="309" r:id="rId11"/>
    <p:sldId id="307" r:id="rId12"/>
    <p:sldId id="332" r:id="rId13"/>
    <p:sldId id="278" r:id="rId14"/>
    <p:sldId id="349" r:id="rId15"/>
    <p:sldId id="344" r:id="rId16"/>
    <p:sldId id="336" r:id="rId17"/>
    <p:sldId id="338" r:id="rId18"/>
    <p:sldId id="337" r:id="rId19"/>
    <p:sldId id="322" r:id="rId20"/>
    <p:sldId id="334" r:id="rId21"/>
    <p:sldId id="277" r:id="rId22"/>
    <p:sldId id="315" r:id="rId23"/>
    <p:sldId id="328" r:id="rId24"/>
    <p:sldId id="325" r:id="rId25"/>
    <p:sldId id="261" r:id="rId26"/>
    <p:sldId id="333" r:id="rId27"/>
    <p:sldId id="345" r:id="rId28"/>
    <p:sldId id="266" r:id="rId29"/>
    <p:sldId id="316" r:id="rId30"/>
    <p:sldId id="340" r:id="rId31"/>
    <p:sldId id="341" r:id="rId32"/>
    <p:sldId id="270" r:id="rId33"/>
    <p:sldId id="312" r:id="rId34"/>
    <p:sldId id="313" r:id="rId35"/>
    <p:sldId id="343" r:id="rId36"/>
  </p:sldIdLst>
  <p:sldSz cx="9144000" cy="6858000" type="screen4x3"/>
  <p:notesSz cx="6797675" cy="99250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DD8F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01" autoAdjust="0"/>
    <p:restoredTop sz="94660"/>
  </p:normalViewPr>
  <p:slideViewPr>
    <p:cSldViewPr>
      <p:cViewPr varScale="1">
        <p:scale>
          <a:sx n="84" d="100"/>
          <a:sy n="84" d="100"/>
        </p:scale>
        <p:origin x="-1358" y="-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0A6F754A-8501-4466-996C-7CA1FE7EC1A8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4399"/>
            <a:ext cx="5438140" cy="4466272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7075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27075"/>
            <a:ext cx="2945659" cy="496253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11B4126E-5456-4576-9A36-4A2232E18D7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475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4126E-5456-4576-9A36-4A2232E18D7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5724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70787159-F50B-49D3-8B85-1FB015324BDE}" type="datetimeFigureOut">
              <a:rPr lang="ru-RU" smtClean="0"/>
              <a:pPr/>
              <a:t>17.03.2012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BE8039E-86AA-4E4E-8E4D-CC7E076868D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10" Type="http://schemas.openxmlformats.org/officeDocument/2006/relationships/image" Target="../media/image23.jpeg"/><Relationship Id="rId4" Type="http://schemas.openxmlformats.org/officeDocument/2006/relationships/image" Target="../media/image19.jpe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_________Microsoft_Office_Word1.docx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package" Target="../embeddings/_________Microsoft_Office_Word2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_________Microsoft_Office_Word3.docx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_________Microsoft_Office_Word4.docx"/><Relationship Id="rId5" Type="http://schemas.openxmlformats.org/officeDocument/2006/relationships/image" Target="../media/image6.emf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package" Target="../embeddings/_________Microsoft_Office_Word5.docx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6.png"/><Relationship Id="rId4" Type="http://schemas.openxmlformats.org/officeDocument/2006/relationships/package" Target="../embeddings/_________Microsoft_Office_Word6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package" Target="../embeddings/_________Microsoft_Office_Word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png"/><Relationship Id="rId5" Type="http://schemas.microsoft.com/office/2007/relationships/hdphoto" Target="../media/hdphoto10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3.png"/><Relationship Id="rId4" Type="http://schemas.microsoft.com/office/2007/relationships/hdphoto" Target="../media/hdphoto1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package" Target="../embeddings/_________Microsoft_Office_Word8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_________Microsoft_Office_Word9.docx"/><Relationship Id="rId5" Type="http://schemas.microsoft.com/office/2007/relationships/hdphoto" Target="../media/hdphoto14.wdp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microsoft.com/office/2007/relationships/hdphoto" Target="../media/hdphoto16.wdp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Office_Word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.emf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microsoft.com/office/2007/relationships/hdphoto" Target="../media/hdphoto19.wdp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www.petroclima.r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package" Target="../embeddings/_________Microsoft_Office_Word11.docx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oclima.ru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hyperlink" Target="mailto:omaz@petroclima.ru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8000">
              <a:srgbClr val="83A7C3"/>
            </a:gs>
            <a:gs pos="13000">
              <a:srgbClr val="768FB9"/>
            </a:gs>
            <a:gs pos="21001">
              <a:srgbClr val="83A7C3"/>
            </a:gs>
            <a:gs pos="52000">
              <a:srgbClr val="FFFFFF"/>
            </a:gs>
            <a:gs pos="56000">
              <a:srgbClr val="9C6563"/>
            </a:gs>
            <a:gs pos="58000">
              <a:srgbClr val="80302D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552728" cy="1046770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ОАО «НТЦ «ЗАВОД ЛЕНИНЕЦ»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342900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РАЗРАБОТКА И ПРОИЗВОДСТВО ТРАНСПОРТНЫХ И СПЕЦИАЛЬНЫХ СИСТЕМ КОНДИЦИОНИРОВАНИЯ И ВЕНТИЛЯЦИИ</a:t>
            </a:r>
            <a:endParaRPr lang="ru-RU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ZNAK_2.jpg"/>
          <p:cNvPicPr>
            <a:picLocks noChangeAspect="1"/>
          </p:cNvPicPr>
          <p:nvPr/>
        </p:nvPicPr>
        <p:blipFill>
          <a:blip r:embed="rId3" cstate="screen">
            <a:lum/>
          </a:blip>
          <a:stretch>
            <a:fillRect/>
          </a:stretch>
        </p:blipFill>
        <p:spPr>
          <a:xfrm>
            <a:off x="1619672" y="1268760"/>
            <a:ext cx="792088" cy="698901"/>
          </a:xfrm>
          <a:prstGeom prst="rect">
            <a:avLst/>
          </a:prstGeom>
          <a:noFill/>
          <a:effectLst/>
        </p:spPr>
      </p:pic>
      <p:sp>
        <p:nvSpPr>
          <p:cNvPr id="5" name="TextBox 4"/>
          <p:cNvSpPr txBox="1"/>
          <p:nvPr/>
        </p:nvSpPr>
        <p:spPr>
          <a:xfrm>
            <a:off x="899592" y="1700808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ЦЕНТР КЛИМАТИЧЕСКОГО ОБОРУДОВАНИЯ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54868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spc="250" dirty="0">
                <a:latin typeface="Times New Roman" pitchFamily="18" charset="0"/>
                <a:cs typeface="Times New Roman" pitchFamily="18" charset="0"/>
              </a:rPr>
              <a:t>ЗАО «ПЕТРОКЛИМА»</a:t>
            </a:r>
          </a:p>
        </p:txBody>
      </p:sp>
      <p:pic>
        <p:nvPicPr>
          <p:cNvPr id="8" name="Изображение 7" descr="2 ПетроКлима_синий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404664"/>
            <a:ext cx="648072" cy="729618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981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4320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/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СБОРОЧНЫЙ </a:t>
            </a: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ЦЕХ, ИСПЫТАТЕЛЬНАЯ СТАНЦИЯ</a:t>
            </a:r>
            <a:endParaRPr sz="2000" b="1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8307" name="Picture 3" descr="Z:\Обменник\презентация\DSC0682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4320480" cy="2662016"/>
          </a:xfrm>
          <a:prstGeom prst="rect">
            <a:avLst/>
          </a:prstGeom>
          <a:noFill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4644008" y="836713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9" name="Picture 2" descr="Z:\Обменник\презентация\DSC0683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4286280" cy="2785512"/>
          </a:xfrm>
          <a:prstGeom prst="rect">
            <a:avLst/>
          </a:prstGeom>
          <a:noFill/>
        </p:spPr>
      </p:pic>
      <p:pic>
        <p:nvPicPr>
          <p:cNvPr id="10" name="Picture 3" descr="Z:\Обменник\презентация\DSC06833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44008" y="3573016"/>
            <a:ext cx="4320480" cy="2808312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0" cstate="screen"/>
          <a:stretch>
            <a:fillRect/>
          </a:stretch>
        </p:blipFill>
        <p:spPr bwMode="auto">
          <a:xfrm>
            <a:off x="4644008" y="836712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 descr="Z:\Обменник\презентация\DSC0683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692696"/>
            <a:ext cx="4392488" cy="2857520"/>
          </a:xfrm>
          <a:prstGeom prst="rect">
            <a:avLst/>
          </a:prstGeom>
          <a:noFill/>
        </p:spPr>
      </p:pic>
      <p:pic>
        <p:nvPicPr>
          <p:cNvPr id="99333" name="Picture 5" descr="Z:\Обменник\презентация\DSC06839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44008" y="692696"/>
            <a:ext cx="4320480" cy="2857520"/>
          </a:xfrm>
          <a:prstGeom prst="rect">
            <a:avLst/>
          </a:prstGeom>
          <a:noFill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79512" y="3645024"/>
            <a:ext cx="4392488" cy="264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644008" y="3645024"/>
            <a:ext cx="4320480" cy="26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1520" y="26064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/>
                <a:cs typeface="Times New Roman"/>
              </a:rPr>
              <a:t>СВАРОЧНЫЙ ЦЕХ И ЭЛЕКТРОМОНТАЖНЫЙ УЧАСТОК</a:t>
            </a:r>
            <a:endParaRPr lang="ru-RU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70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:\Презентация Вертолет\P1010077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3645024"/>
            <a:ext cx="4104456" cy="3016545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548680"/>
            <a:ext cx="4104456" cy="307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Метро вагон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5976" y="548680"/>
            <a:ext cx="4608512" cy="612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534400" cy="438872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УК ЖТ-2,5 ДЛЯ КАБИНЫ ТРАМВАЯ</a:t>
            </a:r>
            <a:endParaRPr lang="ru-RU" sz="2000" b="1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7" name="Изображение 6" descr="Трамвай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885" b="90000" l="1000" r="99409">
                        <a14:foregroundMark x1="78419" y1="36372" x2="78419" y2="36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292080" y="1340768"/>
            <a:ext cx="3672408" cy="164958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53679343"/>
              </p:ext>
            </p:extLst>
          </p:nvPr>
        </p:nvGraphicFramePr>
        <p:xfrm>
          <a:off x="106363" y="2495550"/>
          <a:ext cx="8782050" cy="4341813"/>
        </p:xfrm>
        <a:graphic>
          <a:graphicData uri="http://schemas.openxmlformats.org/presentationml/2006/ole">
            <p:oleObj spid="_x0000_s29704" name="Документ" r:id="rId6" imgW="7412787" imgH="366127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5053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534400" cy="464096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ЖТ-Э-1,0 ДЛЯ КАБИНЫ КРАНА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08608859"/>
              </p:ext>
            </p:extLst>
          </p:nvPr>
        </p:nvGraphicFramePr>
        <p:xfrm>
          <a:off x="179512" y="1772816"/>
          <a:ext cx="5264150" cy="4414838"/>
        </p:xfrm>
        <a:graphic>
          <a:graphicData uri="http://schemas.openxmlformats.org/presentationml/2006/ole">
            <p:oleObj spid="_x0000_s24609" name="Документ" r:id="rId4" imgW="4295268" imgH="3597662" progId="Word.Document.12">
              <p:embed/>
            </p:oleObj>
          </a:graphicData>
        </a:graphic>
      </p:graphicFrame>
      <p:pic>
        <p:nvPicPr>
          <p:cNvPr id="3" name="Изображение 2" descr="ПЕТРоКАБ.bmp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5851" b="96543" l="11967" r="92131">
                        <a14:foregroundMark x1="88197" y1="5851" x2="88197" y2="5851"/>
                        <a14:foregroundMark x1="42951" y1="94548" x2="42951" y2="94548"/>
                        <a14:foregroundMark x1="17377" y1="19149" x2="17377" y2="1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72" t="5020" r="7356" b="1515"/>
          <a:stretch/>
        </p:blipFill>
        <p:spPr>
          <a:xfrm>
            <a:off x="5724128" y="1628800"/>
            <a:ext cx="2942221" cy="41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590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КОНДИЦИОНЕР ДЛЯ ЭЛЕКТРОВОЗОВ ПРОИЗВОДСТВА </a:t>
            </a:r>
            <a:b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ООО «ПК «НЭВЗ»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Без названия1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524" b="97906" l="0" r="97425">
                        <a14:foregroundMark x1="84549" y1="59162" x2="84549" y2="59162"/>
                        <a14:foregroundMark x1="42060" y1="71204" x2="42060" y2="71204"/>
                        <a14:foregroundMark x1="46352" y1="69634" x2="46352" y2="69634"/>
                        <a14:foregroundMark x1="44635" y1="64921" x2="44635" y2="64921"/>
                        <a14:foregroundMark x1="48498" y1="76963" x2="48498" y2="76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0701" y="1340768"/>
            <a:ext cx="2959100" cy="2425700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7804731"/>
              </p:ext>
            </p:extLst>
          </p:nvPr>
        </p:nvGraphicFramePr>
        <p:xfrm>
          <a:off x="-324544" y="2348880"/>
          <a:ext cx="7067550" cy="4084637"/>
        </p:xfrm>
        <a:graphic>
          <a:graphicData uri="http://schemas.openxmlformats.org/presentationml/2006/ole">
            <p:oleObj spid="_x0000_s10291" name="Документ" r:id="rId6" imgW="6179391" imgH="359062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7379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М-62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3843" b="91116" l="7106" r="895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987824" y="1484784"/>
            <a:ext cx="3096344" cy="186033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34400" cy="510880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ЖТ-3,0.04 ДЛЯ ТЕПЛОВОЗОВ СЕРИИ М-62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24932419"/>
              </p:ext>
            </p:extLst>
          </p:nvPr>
        </p:nvGraphicFramePr>
        <p:xfrm>
          <a:off x="379413" y="3492500"/>
          <a:ext cx="8385175" cy="3592513"/>
        </p:xfrm>
        <a:graphic>
          <a:graphicData uri="http://schemas.openxmlformats.org/presentationml/2006/ole">
            <p:oleObj spid="_x0000_s13353" name="Документ" r:id="rId6" imgW="6536594" imgH="280881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7825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534400" cy="582888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УК ЖТ-3,0.03 ДЛЯ ТЕПЛОВОЗОВ СЕРИИ ЧМЭ3</a:t>
            </a:r>
            <a:endParaRPr lang="ru-RU" sz="2000" b="1" dirty="0">
              <a:solidFill>
                <a:srgbClr val="000000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70349555"/>
              </p:ext>
            </p:extLst>
          </p:nvPr>
        </p:nvGraphicFramePr>
        <p:xfrm>
          <a:off x="180975" y="2117725"/>
          <a:ext cx="9902825" cy="4184650"/>
        </p:xfrm>
        <a:graphic>
          <a:graphicData uri="http://schemas.openxmlformats.org/presentationml/2006/ole">
            <p:oleObj spid="_x0000_s12327" name="Документ" r:id="rId4" imgW="7501931" imgH="3166173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7825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КОНДИЦИОНЕР УК</a:t>
            </a:r>
            <a:r>
              <a:rPr lang="en-US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ЖТ-3,0.05 </a:t>
            </a:r>
            <a:b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ДЛЯ ЛОКОМОТИВОВ СЕРИИ 2ТЭ116</a:t>
            </a:r>
            <a:endParaRPr lang="ru-RU" sz="2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782517"/>
              </p:ext>
            </p:extLst>
          </p:nvPr>
        </p:nvGraphicFramePr>
        <p:xfrm>
          <a:off x="107504" y="3429000"/>
          <a:ext cx="7521575" cy="3592513"/>
        </p:xfrm>
        <a:graphic>
          <a:graphicData uri="http://schemas.openxmlformats.org/presentationml/2006/ole">
            <p:oleObj spid="_x0000_s11304" name="Документ" r:id="rId4" imgW="6975663" imgH="3327757" progId="Word.Document.12">
              <p:embed/>
            </p:oleObj>
          </a:graphicData>
        </a:graphic>
      </p:graphicFrame>
      <p:pic>
        <p:nvPicPr>
          <p:cNvPr id="4" name="Изображение 3" descr="DSC08502.JPG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8186" b="89973" l="4684" r="81628">
                        <a14:foregroundMark x1="74125" y1="46930" x2="74125" y2="46930"/>
                        <a14:backgroundMark x1="5457" y1="22783" x2="5457" y2="22783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724128" y="1268760"/>
            <a:ext cx="3317000" cy="23991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УК ЖТ-М-3,0 </a:t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ДЛЯ КАБИНЫ МАШИНИСТА ВАГОНА МЕТРО</a:t>
            </a:r>
            <a:endParaRPr lang="ru-RU" sz="2000" b="1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Изображение 5" descr="ПК 027.jpg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4113" b="98607" l="7270" r="81664">
                        <a14:foregroundMark x1="26010" y1="78256" x2="26010" y2="78256"/>
                        <a14:foregroundMark x1="24637" y1="85706" x2="24637" y2="85706"/>
                        <a14:foregroundMark x1="19628" y1="88310" x2="19628" y2="88310"/>
                        <a14:foregroundMark x1="75687" y1="93640" x2="75687" y2="93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184" y="1268760"/>
            <a:ext cx="3348372" cy="446449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7704" y="2636912"/>
            <a:ext cx="5936615" cy="252539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00" y="2159000"/>
            <a:ext cx="5936615" cy="2525395"/>
          </a:xfrm>
          <a:prstGeom prst="rect">
            <a:avLst/>
          </a:prstGeom>
        </p:spPr>
      </p:pic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66381265"/>
              </p:ext>
            </p:extLst>
          </p:nvPr>
        </p:nvGraphicFramePr>
        <p:xfrm>
          <a:off x="106363" y="1697038"/>
          <a:ext cx="6624637" cy="4135437"/>
        </p:xfrm>
        <a:graphic>
          <a:graphicData uri="http://schemas.openxmlformats.org/presentationml/2006/ole">
            <p:oleObj spid="_x0000_s1063" name="Документ" r:id="rId7" imgW="7674347" imgH="4783088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453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576064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СПРАВКА О ПРЕДПРИЯТИИ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ЗАО «Петроклима» организовано в мае 2008 года физическими лицами с большим опытом в области разработки и производства систем кондиционирования и вентиляции транспортных объектов. Костяк предприятия составляют высококвалифицированные специалисты, ранее работавшие на кафедрах кондиционирования воздуха и физики Санкт-Петербургского Государственного института холода и биотехнологии (ранее ЛТИХП,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СПбГУНиПТ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) Национального исследовательского университета ИТМО, ООО «Бюро техники кондиционирования и охлаждения», ЗАО «Вагонмаш» и др.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За годы существования ЗАО «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Петроклима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» было изготовлено и поставлено заказчикам более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0 кондиционеров для кабин управления с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холодопроизводительностью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от 1,5 до 6 кВт, более 200 кондиционеров для пассажирских вагонов и вагонов-ресторанов с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холодопроизводительностью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от 8 до 28 кВт.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Кондиционеры хорошо зарекомендовали себя в различных условиях эксплуатации как надёжные современные устройства. В кондиционерах используются комплектующие как известных иностранных производителей (компрессоры, вентиляторы, электронные компоненты, амортизаторы), так и российских (теплообменники, холодильная арматура), позволяющие обеспечить необходимое качество изделий.</a:t>
            </a:r>
          </a:p>
          <a:p>
            <a:endParaRPr lang="ru-RU" sz="22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798175" y="315377"/>
            <a:ext cx="5809988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КОНДИЦИОНЕР УК ЖТ-Э-6,0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ДЛЯ КАБИНЫ КАРЬЕРНОГО ЭКСКАВАТОРА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79512" y="1700809"/>
          <a:ext cx="5976664" cy="4017886"/>
        </p:xfrm>
        <a:graphic>
          <a:graphicData uri="http://schemas.openxmlformats.org/drawingml/2006/table">
            <a:tbl>
              <a:tblPr/>
              <a:tblGrid>
                <a:gridCol w="4608512"/>
                <a:gridCol w="1368152"/>
              </a:tblGrid>
              <a:tr h="402601">
                <a:tc>
                  <a:txBody>
                    <a:bodyPr/>
                    <a:lstStyle/>
                    <a:p>
                      <a:pPr marR="3619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b="1" dirty="0">
                          <a:latin typeface="Times New Roman"/>
                          <a:ea typeface="Times New Roman"/>
                        </a:rPr>
                        <a:t>Наименование параметра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b="1" dirty="0">
                          <a:latin typeface="Times New Roman"/>
                          <a:ea typeface="Times New Roman"/>
                        </a:rPr>
                        <a:t>Численное значение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8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1.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Холодопроизводительность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±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0,5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0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2.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Теплопроизводительность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в режиме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теплового насоса,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 ± 0,5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87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3. </a:t>
                      </a:r>
                      <a:r>
                        <a:rPr lang="ru-RU" sz="1250" dirty="0" err="1" smtClean="0">
                          <a:latin typeface="Times New Roman"/>
                          <a:ea typeface="Times New Roman"/>
                        </a:rPr>
                        <a:t>Теплопроизводительность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baseline="0" dirty="0" err="1" smtClean="0">
                          <a:latin typeface="Times New Roman"/>
                          <a:ea typeface="Times New Roman"/>
                        </a:rPr>
                        <a:t>электрокалориферов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, кВт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   6 ± 10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%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601">
                <a:tc>
                  <a:txBody>
                    <a:bodyPr/>
                    <a:lstStyle/>
                    <a:p>
                      <a:pPr marL="34925" marR="3619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4. Общее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количество приточного (подаваемого в кабину)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воздуха, </a:t>
                      </a:r>
                      <a:r>
                        <a:rPr kumimoji="0" lang="ru-RU" sz="125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</a:t>
                      </a:r>
                      <a:r>
                        <a:rPr kumimoji="0" lang="ru-RU" sz="1250" kern="12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kumimoji="0" lang="ru-RU" sz="125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/ч,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в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том числе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наружного, не менее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800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±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80 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en-US" sz="1250" dirty="0">
                          <a:latin typeface="Times New Roman"/>
                          <a:ea typeface="Times New Roman"/>
                        </a:rPr>
                        <a:t>1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00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5436">
                <a:tc>
                  <a:txBody>
                    <a:bodyPr/>
                    <a:lstStyle/>
                    <a:p>
                      <a:pPr marL="0" indent="1778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5. Максимальная </a:t>
                      </a:r>
                      <a:r>
                        <a:rPr lang="ru-RU" sz="125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потребляемая мощность, кВт, не более, 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в</a:t>
                      </a:r>
                      <a:r>
                        <a:rPr lang="ru-RU" sz="125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режиме: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«Охлаждение» и «Нагрев (тепловой</a:t>
                      </a:r>
                      <a:r>
                        <a:rPr lang="ru-RU" sz="125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насос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)»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«Нагрев (</a:t>
                      </a:r>
                      <a:r>
                        <a:rPr lang="ru-RU" sz="125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электрокалорифер</a:t>
                      </a: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)»</a:t>
                      </a:r>
                    </a:p>
                    <a:p>
                      <a:pPr marL="34925" marR="0" indent="7715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034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«Вентиляция» </a:t>
                      </a:r>
                    </a:p>
                  </a:txBody>
                  <a:tcPr marL="114300" marR="1143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4,1</a:t>
                      </a: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6,6</a:t>
                      </a: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0,3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301">
                <a:tc>
                  <a:txBody>
                    <a:bodyPr/>
                    <a:lstStyle/>
                    <a:p>
                      <a:pPr marL="34925" marR="7175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6. Масса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кондиционера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 кг,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не более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140</a:t>
                      </a:r>
                      <a:endParaRPr lang="ru-RU" sz="1250" dirty="0">
                        <a:latin typeface="Times New Roman"/>
                        <a:ea typeface="Times New Roman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050">
                <a:tc>
                  <a:txBody>
                    <a:bodyPr/>
                    <a:lstStyle/>
                    <a:p>
                      <a:pPr marL="34925" marR="71755" indent="236538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7. Габариты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кондиционера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, мм, </a:t>
                      </a:r>
                      <a:r>
                        <a:rPr lang="ru-RU" sz="1250" dirty="0">
                          <a:latin typeface="Times New Roman"/>
                          <a:ea typeface="Times New Roman"/>
                        </a:rPr>
                        <a:t>не более:</a:t>
                      </a:r>
                    </a:p>
                    <a:p>
                      <a:pPr marL="34925" marR="71755" indent="863600" algn="just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высота</a:t>
                      </a:r>
                    </a:p>
                    <a:p>
                      <a:pPr marL="34925" marR="71755" indent="863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ширина</a:t>
                      </a:r>
                      <a:r>
                        <a:rPr lang="en-US" sz="1250" dirty="0" smtClean="0">
                          <a:latin typeface="Times New Roman"/>
                          <a:ea typeface="Times New Roman"/>
                        </a:rPr>
                        <a:t> / c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кронштейнами</a:t>
                      </a:r>
                    </a:p>
                    <a:p>
                      <a:pPr marL="34925" marR="71755" indent="863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-</a:t>
                      </a:r>
                      <a:r>
                        <a:rPr lang="ru-RU" sz="1250" baseline="0" dirty="0" smtClean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длина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endParaRPr lang="ru-RU" sz="1250" dirty="0">
                        <a:highlight>
                          <a:srgbClr val="00FFFF"/>
                        </a:highlight>
                        <a:latin typeface="Times New Roman"/>
                        <a:ea typeface="Times New Roman"/>
                      </a:endParaRPr>
                    </a:p>
                    <a:p>
                      <a:pPr marR="71755" indent="-52070" algn="ctr">
                        <a:spcAft>
                          <a:spcPts val="0"/>
                        </a:spcAft>
                        <a:tabLst>
                          <a:tab pos="90170" algn="l"/>
                        </a:tabLst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530</a:t>
                      </a:r>
                    </a:p>
                    <a:p>
                      <a:pPr marL="0" marR="71755" indent="-5207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1460 / </a:t>
                      </a:r>
                      <a:r>
                        <a:rPr lang="en-US" sz="1250" dirty="0" smtClean="0">
                          <a:latin typeface="Times New Roman"/>
                          <a:ea typeface="Times New Roman"/>
                        </a:rPr>
                        <a:t>1560</a:t>
                      </a:r>
                      <a:endParaRPr lang="ru-RU" sz="1250" dirty="0" smtClean="0">
                        <a:latin typeface="Times New Roman"/>
                        <a:ea typeface="Times New Roman"/>
                      </a:endParaRPr>
                    </a:p>
                    <a:p>
                      <a:pPr marL="0" marR="71755" indent="-5207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</a:tabLst>
                        <a:defRPr/>
                      </a:pPr>
                      <a:r>
                        <a:rPr lang="ru-RU" sz="1250" dirty="0" smtClean="0">
                          <a:latin typeface="Times New Roman"/>
                          <a:ea typeface="Times New Roman"/>
                        </a:rPr>
                        <a:t>1150</a:t>
                      </a:r>
                    </a:p>
                  </a:txBody>
                  <a:tcPr marL="50800" marR="50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301">
                <a:tc>
                  <a:txBody>
                    <a:bodyPr/>
                    <a:lstStyle/>
                    <a:p>
                      <a:pPr marL="0" indent="271463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8.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Холодильный агент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R134</a:t>
                      </a:r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а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601">
                <a:tc>
                  <a:txBody>
                    <a:bodyPr/>
                    <a:lstStyle/>
                    <a:p>
                      <a:pPr marL="0" indent="271463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9. Электропитание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50" dirty="0" smtClean="0"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В, 50 Гц, 3ф</a:t>
                      </a:r>
                      <a:r>
                        <a:rPr lang="en-US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/</a:t>
                      </a:r>
                    </a:p>
                    <a:p>
                      <a:pPr algn="ctr"/>
                      <a:r>
                        <a:rPr lang="en-US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220 </a:t>
                      </a:r>
                      <a:r>
                        <a:rPr lang="ru-RU" sz="125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В, 50 Гц</a:t>
                      </a:r>
                      <a:endParaRPr lang="ru-RU" sz="125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50800" marR="508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2476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488" algn="l"/>
              </a:tabLst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4" name="Изображение 3" descr="ПК 07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8039" b="78814" l="8307" r="95461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156176" y="1556792"/>
            <a:ext cx="2861995" cy="1512168"/>
          </a:xfrm>
          <a:prstGeom prst="rect">
            <a:avLst/>
          </a:prstGeom>
        </p:spPr>
      </p:pic>
      <p:pic>
        <p:nvPicPr>
          <p:cNvPr id="7" name="Изображение 6" descr="ПК 068.jpg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7797" b="81356" l="29551" r="94144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156176" y="3429000"/>
            <a:ext cx="2880320" cy="246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Рисунок 2" descr="C:\Documents and Settings\Andrey\Рабочий стол\презентация\SegmentSDP1-ico.jpg"/>
          <p:cNvPicPr>
            <a:picLocks noChangeArrowheads="1"/>
          </p:cNvPicPr>
          <p:nvPr/>
        </p:nvPicPr>
        <p:blipFill>
          <a:blip r:embed="rId2" cstate="print"/>
          <a:srcRect l="-182" t="-565" r="-127" b="-745"/>
          <a:stretch>
            <a:fillRect/>
          </a:stretch>
        </p:blipFill>
        <p:spPr bwMode="auto">
          <a:xfrm>
            <a:off x="4286248" y="1500174"/>
            <a:ext cx="450059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Рисунок 1" descr="C:\Documents and Settings\Andrey\Рабочий стол\презентация\Segment1-ico.jpg"/>
          <p:cNvPicPr>
            <a:picLocks noChangeArrowheads="1"/>
          </p:cNvPicPr>
          <p:nvPr/>
        </p:nvPicPr>
        <p:blipFill>
          <a:blip r:embed="rId3" cstate="print"/>
          <a:srcRect t="-798" r="-146" b="-1302"/>
          <a:stretch>
            <a:fillRect/>
          </a:stretch>
        </p:blipFill>
        <p:spPr bwMode="auto">
          <a:xfrm>
            <a:off x="4286248" y="4214818"/>
            <a:ext cx="450059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563382" y="457149"/>
            <a:ext cx="80172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КОНДИЦИОНЕР УК ЖТ-6,0 ДЛЯ МОДУЛЬНЫХ ПОМЕЩЕНИЙ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P1010085.JPG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4307" b="88379" l="20378" r="80404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67544" y="1268760"/>
            <a:ext cx="3547412" cy="54546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648072"/>
          </a:xfrm>
        </p:spPr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ТЕХНИЧЕСКИЕ ХАРАКТЕРИСТИКИ КОНДИЦИОНЕРА УК ЖТ-6,0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92551221"/>
              </p:ext>
            </p:extLst>
          </p:nvPr>
        </p:nvGraphicFramePr>
        <p:xfrm>
          <a:off x="179512" y="1556792"/>
          <a:ext cx="8724900" cy="6361112"/>
        </p:xfrm>
        <a:graphic>
          <a:graphicData uri="http://schemas.openxmlformats.org/presentationml/2006/ole">
            <p:oleObj spid="_x0000_s25627" name="Документ" r:id="rId4" imgW="6783768" imgH="4933875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6307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58952"/>
          </a:xfrm>
        </p:spPr>
        <p:txBody>
          <a:bodyPr>
            <a:noAutofit/>
          </a:bodyPr>
          <a:lstStyle/>
          <a:p>
            <a: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УСТАНОВКА ВЕНТИЛЯЦИОННО-КЛИМАТИЧЕСКАЯ УКВ ЖТ-8,0 </a:t>
            </a:r>
            <a:b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sz="165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ДЛЯ ПАССАЖИРСКИХ ВАГОНОВ С НАПРЯЖЕНИЕМ БОРТОВОГО ПИТАНИЯ 50 В</a:t>
            </a:r>
            <a:endParaRPr lang="ru-RU" sz="165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DSC06222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9577" b="89973" l="25330" r="8995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987824" y="1484784"/>
            <a:ext cx="3183939" cy="1944215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5821154"/>
              </p:ext>
            </p:extLst>
          </p:nvPr>
        </p:nvGraphicFramePr>
        <p:xfrm>
          <a:off x="683568" y="3356992"/>
          <a:ext cx="8994775" cy="3278187"/>
        </p:xfrm>
        <a:graphic>
          <a:graphicData uri="http://schemas.openxmlformats.org/presentationml/2006/ole">
            <p:oleObj spid="_x0000_s17445" name="Документ" r:id="rId6" imgW="6729120" imgH="2450160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Рисунок 5" descr="DSCN0937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704" b="98148" l="731" r="98684">
                        <a14:foregroundMark x1="16520" y1="47354" x2="16520" y2="47354"/>
                        <a14:foregroundMark x1="2485" y1="30159" x2="2485" y2="30159"/>
                        <a14:foregroundMark x1="8187" y1="33862" x2="8187" y2="33862"/>
                        <a14:foregroundMark x1="17544" y1="29630" x2="17544" y2="29630"/>
                        <a14:foregroundMark x1="26023" y1="30952" x2="26023" y2="30952"/>
                        <a14:foregroundMark x1="53801" y1="10053" x2="53801" y2="10053"/>
                        <a14:foregroundMark x1="60965" y1="9524" x2="60965" y2="9524"/>
                        <a14:foregroundMark x1="9795" y1="36243" x2="9795" y2="36243"/>
                        <a14:foregroundMark x1="7164" y1="60847" x2="7164" y2="60847"/>
                        <a14:foregroundMark x1="7164" y1="60847" x2="7164" y2="60847"/>
                        <a14:foregroundMark x1="27339" y1="65608" x2="27339" y2="65608"/>
                        <a14:foregroundMark x1="27339" y1="65608" x2="27339" y2="65608"/>
                        <a14:foregroundMark x1="15351" y1="62169" x2="15351" y2="62169"/>
                        <a14:foregroundMark x1="38596" y1="47354" x2="38596" y2="47354"/>
                        <a14:foregroundMark x1="88889" y1="56614" x2="88889" y2="56614"/>
                        <a14:foregroundMark x1="92982" y1="50000" x2="92982" y2="50000"/>
                        <a14:foregroundMark x1="20760" y1="54762" x2="20760" y2="54762"/>
                        <a14:foregroundMark x1="89620" y1="61640" x2="89620" y2="61640"/>
                        <a14:foregroundMark x1="85965" y1="84656" x2="85965" y2="84656"/>
                        <a14:foregroundMark x1="57164" y1="8466" x2="57164" y2="8466"/>
                        <a14:backgroundMark x1="10526" y1="16931" x2="10526" y2="16931"/>
                        <a14:backgroundMark x1="39327" y1="85185" x2="39327" y2="85185"/>
                        <a14:backgroundMark x1="19298" y1="87831" x2="19298" y2="87831"/>
                        <a14:backgroundMark x1="60526" y1="91270" x2="60526" y2="91270"/>
                        <a14:backgroundMark x1="35234" y1="78307" x2="35234" y2="78307"/>
                        <a14:backgroundMark x1="21637" y1="72222" x2="21637" y2="72222"/>
                      </a14:backgroundRemoval>
                    </a14:imgEffect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60851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Рисунок 3" descr="Кондиционеры 0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846" b="91699" l="5789" r="94067">
                        <a14:backgroundMark x1="10130" y1="24903" x2="10130" y2="24903"/>
                        <a14:backgroundMark x1="8828" y1="31081" x2="8828" y2="31081"/>
                      </a14:backgroundRemoval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46805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640990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/>
                <a:cs typeface="Times New Roman"/>
              </a:rPr>
              <a:t>КОНДИЦИОНЕР УК ПВ ДЛЯ ПАССАЖИРСКИХ ВАГОНОВ</a:t>
            </a:r>
            <a:endParaRPr lang="ru-RU" sz="20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856984" cy="758952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ТЕХНИЧЕСКИЕ ХАРАКТЕРИСТИКИ КОНДИЦИОНЕРА</a:t>
            </a:r>
            <a:b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УК ПВ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04402930"/>
              </p:ext>
            </p:extLst>
          </p:nvPr>
        </p:nvGraphicFramePr>
        <p:xfrm>
          <a:off x="395536" y="1628800"/>
          <a:ext cx="8682037" cy="4803775"/>
        </p:xfrm>
        <a:graphic>
          <a:graphicData uri="http://schemas.openxmlformats.org/presentationml/2006/ole">
            <p:oleObj spid="_x0000_s7221" name="Документ" r:id="rId3" imgW="7136176" imgH="3942062" progId="Word.Document.12">
              <p:embed/>
            </p:oleObj>
          </a:graphicData>
        </a:graphic>
      </p:graphicFrame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600" y="228600"/>
            <a:ext cx="6618808" cy="63938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63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079500"/>
          </a:xfrm>
        </p:spPr>
        <p:txBody>
          <a:bodyPr>
            <a:normAutofit fontScale="90000"/>
          </a:bodyPr>
          <a:lstStyle/>
          <a:p>
            <a:pPr algn="ctr" hangingPunct="1">
              <a:defRPr/>
            </a:pPr>
            <a:r>
              <a:rPr sz="3200" b="1" dirty="0" smtClean="0"/>
              <a:t/>
            </a:r>
            <a:br>
              <a:rPr sz="3200" b="1" dirty="0" smtClean="0"/>
            </a:br>
            <a: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СХЕМЫ ЭЛЕКТРОПИТАНИЯ </a:t>
            </a:r>
            <a:b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ЖЕЛЕЗНОДОРОЖНЫХ КОНДИЦИОНЕРОВ</a:t>
            </a:r>
            <a:r>
              <a:rPr sz="800" dirty="0" smtClean="0">
                <a:solidFill>
                  <a:schemeClr val="tx1"/>
                </a:solidFill>
                <a:latin typeface="Calibri" pitchFamily="34" charset="0"/>
              </a:rPr>
              <a:t/>
            </a:r>
            <a:br>
              <a:rPr sz="800" dirty="0" smtClean="0">
                <a:solidFill>
                  <a:schemeClr val="tx1"/>
                </a:solidFill>
                <a:latin typeface="Calibri" pitchFamily="34" charset="0"/>
              </a:rPr>
            </a:br>
            <a:r>
              <a:rPr sz="2800" b="1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/>
            </a:r>
            <a:br>
              <a:rPr sz="2800" b="1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sz="1400" dirty="0" smtClean="0"/>
              <a:t/>
            </a:r>
            <a:br>
              <a:rPr sz="1400" dirty="0" smtClean="0"/>
            </a:br>
            <a:endParaRPr sz="1400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571612"/>
            <a:ext cx="4038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571612"/>
            <a:ext cx="5109029" cy="475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9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995936" y="1628800"/>
          <a:ext cx="4968552" cy="4404240"/>
        </p:xfrm>
        <a:graphic>
          <a:graphicData uri="http://schemas.openxmlformats.org/drawingml/2006/table">
            <a:tbl>
              <a:tblPr/>
              <a:tblGrid>
                <a:gridCol w="2892142"/>
                <a:gridCol w="2076410"/>
              </a:tblGrid>
              <a:tr h="360039">
                <a:tc>
                  <a:txBody>
                    <a:bodyPr/>
                    <a:lstStyle/>
                    <a:p>
                      <a:pPr marL="0" indent="1778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1. Расход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воздуха, м3/ч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Плавно регулируемый в диапазоне от 400 до 1000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758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2. Точность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поддержания расхода воздуха с учетом погрешности измерений, %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±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141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3. Температура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 на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установки,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°С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Задаваемая в диапазоне              от 14 до 25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4. Точность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поддержания температуры воздуха с учетом погрешности измерений, °С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13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±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160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5.</a:t>
                      </a:r>
                      <a:r>
                        <a:rPr lang="ru-RU" sz="13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Относительная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влажность воздуха на 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установки,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%,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75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846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6. Чистота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воздуха на выходе из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установки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Не ниже класса 9 </a:t>
                      </a: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по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ГОСТ Р ИСО 14644-1-2000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565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/>
                      </a:r>
                      <a:b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</a:b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     7. Электропитание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установки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3~380 В, 50 Гц, при этом порядок чередования фаз произвольный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948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8. Потребляемая 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электрическая мощность, кВт,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713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9. Габаритные размеры, мм,</a:t>
                      </a:r>
                      <a:r>
                        <a:rPr lang="ru-RU" sz="13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300" dirty="0" err="1" smtClean="0">
                          <a:latin typeface="Times New Roman"/>
                          <a:ea typeface="Calibri"/>
                          <a:cs typeface="Times New Roman"/>
                        </a:rPr>
                        <a:t>ДхШхВ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2490 </a:t>
                      </a:r>
                      <a:r>
                        <a:rPr lang="ru-RU" sz="1300" dirty="0" err="1">
                          <a:latin typeface="Times New Roman"/>
                          <a:ea typeface="Calibri"/>
                          <a:cs typeface="Times New Roman"/>
                        </a:rPr>
                        <a:t>х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 1345 </a:t>
                      </a:r>
                      <a:r>
                        <a:rPr lang="ru-RU" sz="1300" dirty="0" err="1">
                          <a:latin typeface="Times New Roman"/>
                          <a:ea typeface="Calibri"/>
                          <a:cs typeface="Times New Roman"/>
                        </a:rPr>
                        <a:t>х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 1772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06">
                <a:tc>
                  <a:txBody>
                    <a:bodyPr/>
                    <a:lstStyle/>
                    <a:p>
                      <a:pPr marL="0" indent="17780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/>
                          <a:ea typeface="Calibri"/>
                          <a:cs typeface="Times New Roman"/>
                        </a:rPr>
                        <a:t>10. Масса</a:t>
                      </a: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, кг, не более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latin typeface="Times New Roman"/>
                          <a:ea typeface="Calibri"/>
                          <a:cs typeface="Times New Roman"/>
                        </a:rPr>
                        <a:t>600</a:t>
                      </a:r>
                      <a:endParaRPr lang="ru-RU" sz="13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546" marR="6454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214282" y="1285860"/>
            <a:ext cx="406968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714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latin typeface="Times New Roman"/>
                <a:ea typeface="Calibri"/>
                <a:cs typeface="Times New Roman"/>
              </a:rPr>
              <a:t>Установка предназначена для </a:t>
            </a:r>
            <a:r>
              <a:rPr lang="ru-RU" sz="2000" dirty="0" err="1" smtClean="0">
                <a:latin typeface="Times New Roman"/>
                <a:ea typeface="Calibri"/>
                <a:cs typeface="Times New Roman"/>
              </a:rPr>
              <a:t>термостатирования</a:t>
            </a:r>
            <a:r>
              <a:rPr lang="ru-RU" sz="2000" dirty="0" smtClean="0">
                <a:latin typeface="Times New Roman"/>
                <a:ea typeface="Calibri"/>
                <a:cs typeface="Times New Roman"/>
              </a:rPr>
              <a:t> специального оборудования.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61" name="Рисунок 1" descr="IMG_094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5593" b="91108" l="13830" r="77660">
                        <a14:foregroundMark x1="70696" y1="36598" x2="70696" y2="36598"/>
                        <a14:foregroundMark x1="61702" y1="57603" x2="61702" y2="57603"/>
                        <a14:foregroundMark x1="67408" y1="59407" x2="67408" y2="59407"/>
                        <a14:foregroundMark x1="42456" y1="35052" x2="42456" y2="35052"/>
                        <a14:foregroundMark x1="20793" y1="77062" x2="20793" y2="77062"/>
                        <a14:foregroundMark x1="49226" y1="85954" x2="49226" y2="85954"/>
                        <a14:foregroundMark x1="51064" y1="84407" x2="51064" y2="84407"/>
                        <a14:foregroundMark x1="21663" y1="78866" x2="21663" y2="78866"/>
                        <a14:foregroundMark x1="23404" y1="80026" x2="23404" y2="80026"/>
                        <a14:foregroundMark x1="22534" y1="76031" x2="22534" y2="76031"/>
                        <a14:foregroundMark x1="72437" y1="68557" x2="72437" y2="68557"/>
                        <a14:foregroundMark x1="72147" y1="71134" x2="72147" y2="71134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4283" y="2500306"/>
            <a:ext cx="3997678" cy="3224211"/>
          </a:xfrm>
          <a:prstGeom prst="rect">
            <a:avLst/>
          </a:prstGeom>
          <a:noFill/>
        </p:spPr>
      </p:pic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0" y="3895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04664"/>
            <a:ext cx="878684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УСТАНОВКА ВОЗДУШНОГО ТЕРМОСТАТИРОВАНИЯ СПМ-34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19851"/>
            <a:ext cx="867645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УСТАНОВКА ЖИДКОСТНОГО ТЕРМОСТАТИРОВАНИЯ СПМ-38 </a:t>
            </a:r>
          </a:p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9677" b="100000" l="1473" r="96907">
                        <a14:foregroundMark x1="11414" y1="34805" x2="11414" y2="34805"/>
                        <a14:foregroundMark x1="16421" y1="73854" x2="16421" y2="73854"/>
                        <a14:foregroundMark x1="54418" y1="94907" x2="54418" y2="94907"/>
                        <a14:foregroundMark x1="52209" y1="92615" x2="52209" y2="92615"/>
                        <a14:foregroundMark x1="52209" y1="96689" x2="52209" y2="96689"/>
                        <a14:foregroundMark x1="89617" y1="78268" x2="89617" y2="78268"/>
                        <a14:foregroundMark x1="11119" y1="47453" x2="11119" y2="47453"/>
                        <a14:foregroundMark x1="16200" y1="66638" x2="16200" y2="66638"/>
                        <a14:foregroundMark x1="9205" y1="63837" x2="9205" y2="63837"/>
                        <a14:foregroundMark x1="8910" y1="17402" x2="8910" y2="17402"/>
                        <a14:foregroundMark x1="10015" y1="53565" x2="10015" y2="53565"/>
                        <a14:foregroundMark x1="17599" y1="78778" x2="17599" y2="78778"/>
                        <a14:foregroundMark x1="20619" y1="76401" x2="20619" y2="76401"/>
                        <a14:foregroundMark x1="6701" y1="39983" x2="6701" y2="39983"/>
                        <a14:backgroundMark x1="95803" y1="26655" x2="95803" y2="26655"/>
                        <a14:backgroundMark x1="91900" y1="25297" x2="91900" y2="2529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2700808" cy="293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3514" b="100000" l="0" r="100000">
                        <a14:foregroundMark x1="15714" y1="39730" x2="15714" y2="39730"/>
                        <a14:foregroundMark x1="66518" y1="36622" x2="66518" y2="36622"/>
                        <a14:foregroundMark x1="65446" y1="44459" x2="65446" y2="44459"/>
                        <a14:foregroundMark x1="70089" y1="49324" x2="70089" y2="49324"/>
                        <a14:foregroundMark x1="78929" y1="49054" x2="78929" y2="4905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2474503" cy="2642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3347864" y="1628800"/>
          <a:ext cx="5544618" cy="4544058"/>
        </p:xfrm>
        <a:graphic>
          <a:graphicData uri="http://schemas.openxmlformats.org/drawingml/2006/table">
            <a:tbl>
              <a:tblPr/>
              <a:tblGrid>
                <a:gridCol w="3240359"/>
                <a:gridCol w="2304259"/>
              </a:tblGrid>
              <a:tr h="25145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Наименование</a:t>
                      </a:r>
                      <a:r>
                        <a:rPr lang="ru-RU" sz="1300" b="1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параметра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Значение</a:t>
                      </a:r>
                      <a:endParaRPr lang="ru-RU" sz="13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832">
                <a:tc>
                  <a:txBody>
                    <a:bodyPr/>
                    <a:lstStyle/>
                    <a:p>
                      <a:pPr marL="0" indent="17780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1.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Параметры теплоносителя: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 тип жидкости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17780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FontTx/>
                        <a:buChar char="-"/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расход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</a:t>
                      </a:r>
                      <a:r>
                        <a:rPr lang="ru-RU" sz="1300" baseline="300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/ч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177800" indent="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buFontTx/>
                        <a:buChar char="-"/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температура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 входе в объект, °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градиент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изменения температуры в процессе работы, не менее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357188" algn="l"/>
                          <a:tab pos="449263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давление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на входе в объект, кгс/см</a:t>
                      </a:r>
                      <a:r>
                        <a:rPr lang="ru-RU" sz="1300" baseline="30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(МПа), не более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тонкость фильтрации теплоносителя, мкм, не более</a:t>
                      </a:r>
                    </a:p>
                    <a:p>
                      <a:pPr marL="0" indent="177800" algn="jus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объем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бака теплоносителя, л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ОЖ-65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«Лена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»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ГОСТ 28084-89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0,072 ÷ 1,08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от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минус 10 до плюс 25</a:t>
                      </a: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1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°С / 5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мин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  6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(0,6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)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20650" algn="l"/>
                        </a:tabLs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                                                         20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50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2. Потребляемая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мощность, кВт, не более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18,6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3. Электропитание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3~380 В, 50 Гц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 Холодильный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агент 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R407С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5.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Масса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холодильного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агента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кг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937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6. 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Масса, кг,  не более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550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736">
                <a:tc>
                  <a:txBody>
                    <a:bodyPr/>
                    <a:lstStyle/>
                    <a:p>
                      <a:pPr marL="0" indent="17780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7.  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Габаритные 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размеры, мм, Д </a:t>
                      </a:r>
                      <a:r>
                        <a:rPr lang="ru-RU" sz="130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Ш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300" baseline="0" dirty="0" err="1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В</a:t>
                      </a:r>
                      <a:endParaRPr lang="ru-RU" sz="13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1950 </a:t>
                      </a:r>
                      <a:r>
                        <a:rPr lang="ru-RU" sz="13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1345 </a:t>
                      </a:r>
                      <a:r>
                        <a:rPr lang="ru-RU" sz="1300" dirty="0" err="1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х</a:t>
                      </a:r>
                      <a:r>
                        <a:rPr lang="ru-RU" sz="13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1435</a:t>
                      </a:r>
                    </a:p>
                  </a:txBody>
                  <a:tcPr marL="58065" marR="5806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8194959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11560" y="332656"/>
            <a:ext cx="792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КОНДИЦИОНЕР АЭРОДРОМНЫЙ АК 1,6-20-1-1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239266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700" dirty="0" smtClean="0"/>
              <a:t>    Предприятие находится на территории НТЦ «Завод «Ленинец» и обеспечивает конструкторскую разработку и техническое сопровождение производства транспортных кондиционеров специального назначения. В свою очередь ЗАО «</a:t>
            </a:r>
            <a:r>
              <a:rPr lang="ru-RU" sz="1700" dirty="0" err="1" smtClean="0"/>
              <a:t>Петроклима</a:t>
            </a:r>
            <a:r>
              <a:rPr lang="ru-RU" sz="1700" dirty="0" smtClean="0"/>
              <a:t>» использует производственные возможности и испытательную базу  Центра климатического оборудования  НТЦ «Завод «Ленинец».</a:t>
            </a:r>
          </a:p>
          <a:p>
            <a:pPr algn="just">
              <a:spcBef>
                <a:spcPts val="0"/>
              </a:spcBef>
            </a:pPr>
            <a:r>
              <a:rPr lang="ru-RU" sz="1700" dirty="0" smtClean="0"/>
              <a:t>    Накопленный опыт, имеющиеся производственные мощности и конструкторские возможности нашего предприятия, тесно сотрудничающего с  ведущими институтами и предприятиями холодильной промышленности, позволяют решать любые задачи в области вентиляции и кондиционирования.</a:t>
            </a:r>
          </a:p>
          <a:p>
            <a:pPr marL="0" indent="0">
              <a:buNone/>
            </a:pPr>
            <a:endParaRPr lang="en-US" sz="2000" b="1" i="1" dirty="0" smtClean="0">
              <a:solidFill>
                <a:srgbClr val="FF0000"/>
              </a:solidFill>
            </a:endParaRPr>
          </a:p>
          <a:p>
            <a:r>
              <a:rPr lang="ru-RU" sz="2000" b="1" i="1" dirty="0" smtClean="0">
                <a:solidFill>
                  <a:srgbClr val="FF0000"/>
                </a:solidFill>
              </a:rPr>
              <a:t>196084, Россия, Санкт-Петербург, Парковая ул., д.6                                         тел. +7 (812) 331-59-18, 331-59-45,</a:t>
            </a:r>
          </a:p>
          <a:p>
            <a:pPr>
              <a:buNone/>
            </a:pPr>
            <a:r>
              <a:rPr lang="ru-RU" sz="2000" b="1" i="1" dirty="0" smtClean="0">
                <a:solidFill>
                  <a:srgbClr val="FF0000"/>
                </a:solidFill>
              </a:rPr>
              <a:t>    </a:t>
            </a:r>
            <a:r>
              <a:rPr lang="en-US" sz="2000" b="1" i="1" dirty="0" smtClean="0">
                <a:solidFill>
                  <a:srgbClr val="FF0000"/>
                </a:solidFill>
              </a:rPr>
              <a:t>e-mail: info@petroclima.ru </a:t>
            </a:r>
            <a:r>
              <a:rPr lang="ru-RU" sz="2000" b="1" i="1" dirty="0" smtClean="0">
                <a:solidFill>
                  <a:srgbClr val="FF0000"/>
                </a:solidFill>
              </a:rPr>
              <a:t>         </a:t>
            </a:r>
          </a:p>
          <a:p>
            <a:pPr marL="0" indent="0">
              <a:buNone/>
            </a:pPr>
            <a:r>
              <a:rPr lang="ru-RU" sz="2000" b="1" i="1" dirty="0" smtClean="0">
                <a:solidFill>
                  <a:srgbClr val="FF0000"/>
                </a:solidFill>
              </a:rPr>
              <a:t>    сайт: </a:t>
            </a:r>
            <a:r>
              <a:rPr lang="en-US" sz="2000" b="1" i="1" dirty="0" smtClean="0">
                <a:solidFill>
                  <a:srgbClr val="FF0000"/>
                </a:solidFill>
                <a:hlinkClick r:id="rId2"/>
              </a:rPr>
              <a:t>www.petroclima.ru</a:t>
            </a:r>
            <a:r>
              <a:rPr lang="ru-RU" sz="2000" b="1" i="1" dirty="0" smtClean="0">
                <a:solidFill>
                  <a:srgbClr val="FF0000"/>
                </a:solidFill>
              </a:rPr>
              <a:t>,</a:t>
            </a:r>
            <a:r>
              <a:rPr lang="en-US" sz="2000" b="1" i="1" dirty="0" smtClean="0">
                <a:solidFill>
                  <a:srgbClr val="FF0000"/>
                </a:solidFill>
              </a:rPr>
              <a:t> www.</a:t>
            </a:r>
            <a:r>
              <a:rPr lang="ru-RU" sz="2000" b="1" i="1" dirty="0" err="1" smtClean="0">
                <a:solidFill>
                  <a:srgbClr val="FF0000"/>
                </a:solidFill>
              </a:rPr>
              <a:t>петроклима.рф</a:t>
            </a:r>
            <a:endParaRPr lang="ru-RU" sz="2000" b="1" i="1" dirty="0" smtClean="0">
              <a:solidFill>
                <a:srgbClr val="FF0000"/>
              </a:solidFill>
            </a:endParaRPr>
          </a:p>
          <a:p>
            <a:pPr algn="just"/>
            <a:endParaRPr lang="ru-RU" sz="2400" dirty="0" smtClean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Documents and Settings\ulanov\Рабочий стол\Баумана\IMG_001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3356992"/>
            <a:ext cx="410445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Documents and Settings\ulanov\Рабочий стол\Баумана\IMG_001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99992" y="188640"/>
            <a:ext cx="445528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Documents and Settings\ulanov\Рабочий стол\Баумана\IMG_0005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99992" y="3356992"/>
            <a:ext cx="445505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ulanov\Рабочий стол\Баумана\SNC00554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79512" y="188641"/>
            <a:ext cx="41044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1036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373616" cy="77799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КОНДИЦИОНЕР АЭРОДРОМНЫЙ АК 1,6-20-1-1</a:t>
            </a:r>
            <a:r>
              <a:rPr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sz="2000" dirty="0" smtClean="0">
                <a:latin typeface="Times New Roman" pitchFamily="18" charset="0"/>
                <a:cs typeface="Times New Roman" pitchFamily="18" charset="0"/>
              </a:rPr>
            </a:br>
            <a:endParaRPr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8833071"/>
              </p:ext>
            </p:extLst>
          </p:nvPr>
        </p:nvGraphicFramePr>
        <p:xfrm>
          <a:off x="469900" y="1630363"/>
          <a:ext cx="8451850" cy="5364162"/>
        </p:xfrm>
        <a:graphic>
          <a:graphicData uri="http://schemas.openxmlformats.org/presentationml/2006/ole">
            <p:oleObj spid="_x0000_s18467" name="Документ" r:id="rId4" imgW="8229832" imgH="5214577" progId="Word.Document.12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26" y="188640"/>
            <a:ext cx="8786874" cy="797495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ПРЯМОТОЧНЫЕ ЦИКЛОННЫЕ ФИЛЬТРЫ </a:t>
            </a:r>
            <a:b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ДЛЯ КАРЬЕРНЫХ ЭКСКАВАТОРОВ</a:t>
            </a:r>
            <a:endParaRPr lang="ru-RU" sz="2800" b="1" dirty="0" smtClean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2291" name="Содержимое 4" descr="Рисунок реального пылеотделителя.jpg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3557" b="94752" l="2153" r="98337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7504" y="3501008"/>
            <a:ext cx="4392488" cy="2880320"/>
          </a:xfrm>
        </p:spPr>
      </p:pic>
      <p:pic>
        <p:nvPicPr>
          <p:cNvPr id="5" name="Рисунок 7" descr="12K_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12776"/>
            <a:ext cx="4104456" cy="2357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J:\Диссертация\НИОКР петрокран\Вентиляция экскаваторов (письмо от Емельянова Андрея)\КузовP&amp;H 2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4496383" y="1988840"/>
            <a:ext cx="4468106" cy="435885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686800" cy="838200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УСТАНОВКИ ЖИДКОСТНОГО ОХЛАЖДЕНИЯ МОБИЛЬНЫХ И СТАЦИОНАРНЫХ  ОБЪЕКТОВ</a:t>
            </a:r>
          </a:p>
        </p:txBody>
      </p:sp>
      <p:pic>
        <p:nvPicPr>
          <p:cNvPr id="103426" name="Рисунок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916832"/>
            <a:ext cx="860236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8000">
              <a:srgbClr val="83A7C3"/>
            </a:gs>
            <a:gs pos="13000">
              <a:srgbClr val="768FB9"/>
            </a:gs>
            <a:gs pos="21001">
              <a:srgbClr val="83A7C3"/>
            </a:gs>
            <a:gs pos="52000">
              <a:srgbClr val="FFFFFF"/>
            </a:gs>
            <a:gs pos="56000">
              <a:srgbClr val="9C6563"/>
            </a:gs>
            <a:gs pos="58000">
              <a:srgbClr val="80302D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9792" y="548680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spc="250" dirty="0">
                <a:latin typeface="Times New Roman" pitchFamily="18" charset="0"/>
                <a:cs typeface="Times New Roman" pitchFamily="18" charset="0"/>
              </a:rPr>
              <a:t>ЗАО «ПЕТРОКЛИМА»</a:t>
            </a:r>
          </a:p>
        </p:txBody>
      </p:sp>
      <p:pic>
        <p:nvPicPr>
          <p:cNvPr id="7" name="Изображение 6" descr="2 ПетроКлима_синий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404664"/>
            <a:ext cx="648072" cy="729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414" y="1988840"/>
            <a:ext cx="7557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В КОМФОРТЕ ЖИТЬ НЕ ЗАПРЕТИШЬ!</a:t>
            </a:r>
            <a:endParaRPr lang="ru-RU" sz="3200" i="1" dirty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3068960"/>
            <a:ext cx="8381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/>
                <a:cs typeface="Times New Roman"/>
              </a:rPr>
              <a:t>Приглашаем к сотрудничеству предприятия, организации и 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частные лица, занимающиеся разработкой, производством и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эксплуатацией транспортных средств, модульных помещений, </a:t>
            </a:r>
          </a:p>
          <a:p>
            <a:r>
              <a:rPr lang="ru-RU" sz="2400" dirty="0" smtClean="0">
                <a:latin typeface="Times New Roman"/>
                <a:cs typeface="Times New Roman"/>
              </a:rPr>
              <a:t>созданием «чистых» производств. </a:t>
            </a:r>
            <a:endParaRPr lang="ru-RU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5013176"/>
            <a:ext cx="69991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 smtClean="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Вместе мы сделаем мир комфортнее!</a:t>
            </a:r>
            <a:endParaRPr lang="ru-RU" sz="3200" i="1" dirty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626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08912" cy="792088"/>
          </a:xfrm>
        </p:spPr>
        <p:txBody>
          <a:bodyPr>
            <a:normAutofit/>
          </a:bodyPr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ОСНОВНЫЕ НАПРАВЛЕНИЯ РАБОТЫ ЗАО «ПЕТРОКЛИМА» И</a:t>
            </a:r>
            <a:b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ЦЕНТРА КЛИМАТИЧЕСКОГО ОБОРУДОВАНИЯ НТЦ «ЗАВОД ЛЕНИНЕЦ»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85720" y="1714488"/>
            <a:ext cx="8686800" cy="4525963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систем кондиционирования и </a:t>
            </a:r>
            <a:r>
              <a:rPr lang="ru-RU" sz="1700" dirty="0" err="1" smtClean="0"/>
              <a:t>термостатирования</a:t>
            </a:r>
            <a:r>
              <a:rPr lang="ru-RU" sz="1700" dirty="0" smtClean="0"/>
              <a:t> для транспорта;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кондиционеров для мобильных диспетчерских пунктов;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разработка и производство жидкостных систем охлаждения (морского исполнения, для специальных объектов и т.д.);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проектирование инженерных систем зданий и сооружений;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поставка оборудования;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монтаж и пусконаладочные работы;</a:t>
            </a: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endParaRPr lang="ru-RU" sz="17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Tx/>
              <a:buFont typeface="Wingdings" pitchFamily="2" charset="2"/>
              <a:buChar char="Ø"/>
            </a:pPr>
            <a:r>
              <a:rPr lang="ru-RU" sz="1700" dirty="0" smtClean="0">
                <a:solidFill>
                  <a:schemeClr val="tx1"/>
                </a:solidFill>
              </a:rPr>
              <a:t>сервисное обслуживание.</a:t>
            </a:r>
            <a:endParaRPr lang="ru-RU" sz="1700" dirty="0" smtClean="0"/>
          </a:p>
          <a:p>
            <a:pPr>
              <a:buClrTx/>
              <a:buFont typeface="Wingdings" pitchFamily="2" charset="2"/>
              <a:buChar char="§"/>
            </a:pPr>
            <a:endParaRPr lang="ru-RU" sz="2000" dirty="0" smtClean="0"/>
          </a:p>
          <a:p>
            <a:pPr>
              <a:buClrTx/>
              <a:buFont typeface="Wingdings" pitchFamily="2" charset="2"/>
              <a:buChar char="§"/>
            </a:pPr>
            <a:endParaRPr lang="ru-RU" sz="2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534400" cy="470920"/>
          </a:xfrm>
        </p:spPr>
        <p:txBody>
          <a:bodyPr>
            <a:normAutofit/>
          </a:bodyPr>
          <a:lstStyle/>
          <a:p>
            <a:r>
              <a:rPr lang="ru-RU" sz="2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НАШИ КООРДИНАТЫ</a:t>
            </a:r>
            <a:endParaRPr lang="ru-RU" sz="22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1628800"/>
            <a:ext cx="4536504" cy="4572000"/>
          </a:xfrm>
        </p:spPr>
        <p:txBody>
          <a:bodyPr>
            <a:normAutofit/>
          </a:bodyPr>
          <a:lstStyle/>
          <a:p>
            <a:pPr marL="177800" indent="-177800"/>
            <a:r>
              <a:rPr lang="ru-RU" sz="2000" dirty="0"/>
              <a:t>196084, Россия, Санкт</a:t>
            </a:r>
            <a:r>
              <a:rPr lang="ru-RU" sz="2000" dirty="0" smtClean="0"/>
              <a:t>-Петербург, </a:t>
            </a:r>
            <a:r>
              <a:rPr lang="ru-RU" sz="2000" dirty="0"/>
              <a:t>Парковая ул., </a:t>
            </a:r>
            <a:r>
              <a:rPr lang="ru-RU" sz="2000" dirty="0" smtClean="0"/>
              <a:t>д.6                                         тел</a:t>
            </a:r>
            <a:r>
              <a:rPr lang="ru-RU" sz="2000" dirty="0"/>
              <a:t>. +7 (812) 331-59-18, 331-59-</a:t>
            </a:r>
            <a:r>
              <a:rPr lang="ru-RU" sz="2000" dirty="0" smtClean="0"/>
              <a:t>45         </a:t>
            </a:r>
            <a:r>
              <a:rPr lang="en-US" sz="2000" dirty="0" smtClean="0"/>
              <a:t>                       </a:t>
            </a:r>
            <a:r>
              <a:rPr lang="ru-RU" sz="2000" dirty="0" smtClean="0"/>
              <a:t>    </a:t>
            </a:r>
            <a:r>
              <a:rPr lang="en-US" sz="2000" dirty="0" smtClean="0"/>
              <a:t>  e</a:t>
            </a:r>
            <a:r>
              <a:rPr lang="en-US" sz="2000" dirty="0"/>
              <a:t>-mail</a:t>
            </a:r>
            <a:r>
              <a:rPr lang="en-US" sz="2000" dirty="0" smtClean="0"/>
              <a:t>: </a:t>
            </a:r>
            <a:r>
              <a:rPr lang="en-US" sz="2000" dirty="0" err="1" smtClean="0"/>
              <a:t>info@petroclima.ru</a:t>
            </a:r>
            <a:r>
              <a:rPr lang="en-US" sz="2000" dirty="0" smtClean="0"/>
              <a:t> </a:t>
            </a:r>
            <a:r>
              <a:rPr lang="ru-RU" sz="2000" dirty="0" smtClean="0"/>
              <a:t>         сайт: </a:t>
            </a:r>
            <a:r>
              <a:rPr lang="en-US" sz="2000" dirty="0" smtClean="0">
                <a:hlinkClick r:id="rId3"/>
              </a:rPr>
              <a:t>www.petroclima.ru</a:t>
            </a:r>
            <a:r>
              <a:rPr lang="en-US" sz="2000" dirty="0" smtClean="0"/>
              <a:t> www.</a:t>
            </a:r>
            <a:r>
              <a:rPr lang="ru-RU" sz="2000" dirty="0" err="1" smtClean="0"/>
              <a:t>петроклима.рф</a:t>
            </a:r>
            <a:endParaRPr lang="ru-RU" sz="2000" dirty="0"/>
          </a:p>
          <a:p>
            <a:pPr marL="177800" indent="-177800"/>
            <a:r>
              <a:rPr lang="ru-RU" sz="2000" dirty="0" smtClean="0"/>
              <a:t>Проезд: м. «Московские </a:t>
            </a:r>
            <a:r>
              <a:rPr lang="ru-RU" sz="2000" dirty="0"/>
              <a:t>ворота</a:t>
            </a:r>
            <a:r>
              <a:rPr lang="ru-RU" sz="2000" dirty="0" smtClean="0"/>
              <a:t>», 15 мин. пешком по </a:t>
            </a:r>
            <a:r>
              <a:rPr lang="ru-RU" sz="2000" dirty="0" err="1" smtClean="0"/>
              <a:t>Заставской</a:t>
            </a:r>
            <a:r>
              <a:rPr lang="ru-RU" sz="2000" dirty="0" smtClean="0"/>
              <a:t> и Парковой.</a:t>
            </a:r>
          </a:p>
          <a:p>
            <a:endParaRPr lang="ru-RU" sz="2000" dirty="0" smtClean="0"/>
          </a:p>
          <a:p>
            <a:pPr marL="177800" indent="-177800"/>
            <a:r>
              <a:rPr lang="ru-RU" sz="2000" dirty="0" smtClean="0"/>
              <a:t>Генеральный </a:t>
            </a:r>
            <a:r>
              <a:rPr lang="ru-RU" sz="2000" dirty="0"/>
              <a:t>директор - </a:t>
            </a:r>
            <a:r>
              <a:rPr lang="ru-RU" sz="2000" dirty="0" smtClean="0"/>
              <a:t>     Мазитов Олег Салаватович</a:t>
            </a:r>
            <a:endParaRPr lang="en-US" sz="2000" dirty="0"/>
          </a:p>
          <a:p>
            <a:pPr marL="177800" indent="-177800">
              <a:buNone/>
            </a:pPr>
            <a:r>
              <a:rPr lang="en-US" sz="2000" dirty="0"/>
              <a:t>   </a:t>
            </a:r>
            <a:r>
              <a:rPr lang="en-US" sz="2000" dirty="0" smtClean="0"/>
              <a:t>e-mail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omaz@petroclima.ru</a:t>
            </a:r>
            <a:endParaRPr lang="ru-RU" sz="2000" dirty="0"/>
          </a:p>
          <a:p>
            <a:endParaRPr lang="ru-RU" sz="2000" dirty="0">
              <a:solidFill>
                <a:srgbClr val="FF0000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Изображение 5" descr="фотография.JPG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499992" y="1628800"/>
            <a:ext cx="44779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89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840968"/>
            <a:ext cx="8460432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000" b="1" cap="all" dirty="0" smtClean="0">
              <a:effectLst>
                <a:reflection blurRad="12700" stA="48000" endA="300" endPos="55000" dir="5400000" sy="-9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b="1" cap="all" dirty="0" smtClean="0">
              <a:effectLst>
                <a:reflection blurRad="12700" stA="48000" endA="300" endPos="55000" dir="5400000" sy="-90000" algn="bl" rotWithShape="0"/>
              </a:effectLst>
              <a:latin typeface="Times New Roman" pitchFamily="18" charset="0"/>
              <a:cs typeface="Times New Roman" pitchFamily="18" charset="0"/>
            </a:endParaRP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400" dirty="0" smtClean="0"/>
              <a:t>  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кондиционеры для железнодорожного транспорта;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карьерных экскаваторов;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вагонов метрополитена;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трамваев;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спецтехники;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аэродромные кондиционеры;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кабин грузоподъемной техники;</a:t>
            </a:r>
          </a:p>
          <a:p>
            <a:pPr marL="265113">
              <a:lnSpc>
                <a:spcPct val="150000"/>
              </a:lnSpc>
              <a:buFont typeface="Wingdings" pitchFamily="2" charset="2"/>
              <a:buChar char="Ø"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 кондиционеры для мобильных диспетчерских пунктов.       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420053"/>
            <a:ext cx="91440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АССОРТИМЕНТ ТРАНСПОРТНЫХ КОНДИЦИОНЕРОВ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52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Прямоугольник 4"/>
          <p:cNvSpPr>
            <a:spLocks noChangeArrowheads="1"/>
          </p:cNvSpPr>
          <p:nvPr/>
        </p:nvSpPr>
        <p:spPr bwMode="auto">
          <a:xfrm>
            <a:off x="179512" y="1556793"/>
            <a:ext cx="8784976" cy="461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ru-RU" sz="2200" dirty="0" smtClean="0">
              <a:cs typeface="Times New Roman" pitchFamily="18" charset="0"/>
            </a:endParaRP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sz="2200" dirty="0" smtClean="0"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широкий диапазон по температуре эксплуатации (от минус 50</a:t>
            </a:r>
            <a:r>
              <a:rPr lang="ru-RU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 до плюс 80</a:t>
            </a:r>
            <a:r>
              <a:rPr lang="ru-RU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С);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динамические режимы эксплуатации;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ограничение по энергоснабжению и разнообразие бортового напряжения;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ограничение по массе и габаритам;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повышенные требования по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вибростойкости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ремонтопригодности;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повышенный аэродинамический напор приточных вентиляторов из-за компактности воздуховодов;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обеспечение равномерности температуры и подвижности воздуха в помещениях (кабинах, купе и т.д.);</a:t>
            </a:r>
          </a:p>
          <a:p>
            <a:pPr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необходимость индивидуального регулирования температуры и расхода воздуха в отдельных помещениях. 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957359" y="291425"/>
            <a:ext cx="71523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ТРЕБОВАНИЯ, ПРЕДЪЯВЛЯЕМЫЕ К ТРАНСПОРТНЫМ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КОНДИЦИОНЕРАМ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130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3" name="Изображение 2" descr="DSC0846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628800"/>
            <a:ext cx="4320479" cy="2880320"/>
          </a:xfrm>
          <a:prstGeom prst="rect">
            <a:avLst/>
          </a:prstGeom>
        </p:spPr>
      </p:pic>
      <p:pic>
        <p:nvPicPr>
          <p:cNvPr id="8" name="Изображение 7" descr="DSC08488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429000"/>
            <a:ext cx="4392488" cy="2952328"/>
          </a:xfrm>
          <a:prstGeom prst="rect">
            <a:avLst/>
          </a:prstGeom>
        </p:spPr>
      </p:pic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259632" y="420053"/>
            <a:ext cx="68772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КОНСТРУКТОРСКИЙ ОТДЕЛ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73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6309320"/>
            <a:ext cx="444500" cy="444500"/>
          </a:xfrm>
          <a:prstGeom prst="rect">
            <a:avLst/>
          </a:prstGeom>
        </p:spPr>
      </p:pic>
      <p:pic>
        <p:nvPicPr>
          <p:cNvPr id="6" name="Picture 4" descr="Z:\Обменник\презентация\DSC0686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2001" y="3501008"/>
            <a:ext cx="4392488" cy="2880320"/>
          </a:xfrm>
          <a:prstGeom prst="rect">
            <a:avLst/>
          </a:prstGeom>
          <a:noFill/>
        </p:spPr>
      </p:pic>
      <p:pic>
        <p:nvPicPr>
          <p:cNvPr id="8" name="Picture 2" descr="Z:\Обменник\презентация\DSC06858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79512" y="1628800"/>
            <a:ext cx="4320480" cy="2901815"/>
          </a:xfrm>
          <a:prstGeom prst="rect">
            <a:avLst/>
          </a:prstGeom>
          <a:noFill/>
        </p:spPr>
      </p:pic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2108844" y="443136"/>
            <a:ext cx="48219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ПРОЕКТНО-ТЕХНИЧЕСКИЙ ОТДЕЛ 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фициальная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ppt/theme/themeOverride2.xml><?xml version="1.0" encoding="utf-8"?>
<a:themeOverride xmlns:a="http://schemas.openxmlformats.org/drawingml/2006/main">
  <a:clrScheme name="Официальная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8045</TotalTime>
  <Words>1153</Words>
  <Application>Microsoft Macintosh PowerPoint</Application>
  <PresentationFormat>Экран (4:3)</PresentationFormat>
  <Paragraphs>180</Paragraphs>
  <Slides>34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7" baseType="lpstr">
      <vt:lpstr>Официальная</vt:lpstr>
      <vt:lpstr>1_Официальная</vt:lpstr>
      <vt:lpstr>Документ</vt:lpstr>
      <vt:lpstr>РАЗРАБОТКА И ПРОИЗВОДСТВО ТРАНСПОРТНЫХ И СПЕЦИАЛЬНЫХ СИСТЕМ КОНДИЦИОНИРОВАНИЯ И ВЕНТИЛЯЦИИ</vt:lpstr>
      <vt:lpstr>СПРАВКА О ПРЕДПРИЯТИИ</vt:lpstr>
      <vt:lpstr>Слайд 3</vt:lpstr>
      <vt:lpstr>ОСНОВНЫЕ НАПРАВЛЕНИЯ РАБОТЫ ЗАО «ПЕТРОКЛИМА» И ЦЕНТРА КЛИМАТИЧЕСКОГО ОБОРУДОВАНИЯ НТЦ «ЗАВОД ЛЕНИНЕЦ» </vt:lpstr>
      <vt:lpstr>НАШИ КООРДИНАТЫ</vt:lpstr>
      <vt:lpstr>Слайд 6</vt:lpstr>
      <vt:lpstr>Слайд 7</vt:lpstr>
      <vt:lpstr>Слайд 8</vt:lpstr>
      <vt:lpstr>Слайд 9</vt:lpstr>
      <vt:lpstr> СБОРОЧНЫЙ ЦЕХ, ИСПЫТАТЕЛЬНАЯ СТАНЦИЯ</vt:lpstr>
      <vt:lpstr>Слайд 11</vt:lpstr>
      <vt:lpstr>Слайд 12</vt:lpstr>
      <vt:lpstr>КОНДИЦИОНЕР УК ЖТ-2,5 ДЛЯ КАБИНЫ ТРАМВАЯ</vt:lpstr>
      <vt:lpstr>КОНДИЦИОНЕР УК ЖТ-Э-1,0 ДЛЯ КАБИНЫ КРАНА</vt:lpstr>
      <vt:lpstr>КОНДИЦИОНЕР ДЛЯ ЭЛЕКТРОВОЗОВ ПРОИЗВОДСТВА  ООО «ПК «НЭВЗ»</vt:lpstr>
      <vt:lpstr>КОНДИЦИОНЕР УК ЖТ-3,0.04 ДЛЯ ТЕПЛОВОЗОВ СЕРИИ М-62</vt:lpstr>
      <vt:lpstr>КОНДИЦИОНЕР УК ЖТ-3,0.03 ДЛЯ ТЕПЛОВОЗОВ СЕРИИ ЧМЭ3</vt:lpstr>
      <vt:lpstr>КОНДИЦИОНЕР УК ЖТ-3,0.05  ДЛЯ ЛОКОМОТИВОВ СЕРИИ 2ТЭ116</vt:lpstr>
      <vt:lpstr>КОНДИЦИОНЕР УК ЖТ-М-3,0  ДЛЯ КАБИНЫ МАШИНИСТА ВАГОНА МЕТРО</vt:lpstr>
      <vt:lpstr>Слайд 20</vt:lpstr>
      <vt:lpstr>Слайд 21</vt:lpstr>
      <vt:lpstr>ТЕХНИЧЕСКИЕ ХАРАКТЕРИСТИКИ КОНДИЦИОНЕРА УК ЖТ-6,0</vt:lpstr>
      <vt:lpstr>УСТАНОВКА ВЕНТИЛЯЦИОННО-КЛИМАТИЧЕСКАЯ УКВ ЖТ-8,0  ДЛЯ ПАССАЖИРСКИХ ВАГОНОВ С НАПРЯЖЕНИЕМ БОРТОВОГО ПИТАНИЯ 50 В</vt:lpstr>
      <vt:lpstr>Слайд 24</vt:lpstr>
      <vt:lpstr>ТЕХНИЧЕСКИЕ ХАРАКТЕРИСТИКИ КОНДИЦИОНЕРА  УК ПВ</vt:lpstr>
      <vt:lpstr> СХЕМЫ ЭЛЕКТРОПИТАНИЯ  ЖЕЛЕЗНОДОРОЖНЫХ КОНДИЦИОНЕРОВ   </vt:lpstr>
      <vt:lpstr>Слайд 27</vt:lpstr>
      <vt:lpstr>Слайд 28</vt:lpstr>
      <vt:lpstr>Слайд 29</vt:lpstr>
      <vt:lpstr>Слайд 30</vt:lpstr>
      <vt:lpstr>КОНДИЦИОНЕР АЭРОДРОМНЫЙ АК 1,6-20-1-1 </vt:lpstr>
      <vt:lpstr>ПРЯМОТОЧНЫЕ ЦИКЛОННЫЕ ФИЛЬТРЫ  ДЛЯ КАРЬЕРНЫХ ЭКСКАВАТОРОВ</vt:lpstr>
      <vt:lpstr>УСТАНОВКИ ЖИДКОСТНОГО ОХЛАЖДЕНИЯ МОБИЛЬНЫХ И СТАЦИОНАРНЫХ  ОБЪЕКТОВ</vt:lpstr>
      <vt:lpstr>Слайд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Опыт разработки и производства транспортных систем кондиционирования в России</dc:title>
  <dc:creator>Уланов</dc:creator>
  <cp:lastModifiedBy>Kraychik</cp:lastModifiedBy>
  <cp:revision>592</cp:revision>
  <cp:lastPrinted>2012-02-06T09:04:33Z</cp:lastPrinted>
  <dcterms:created xsi:type="dcterms:W3CDTF">2011-02-22T05:26:13Z</dcterms:created>
  <dcterms:modified xsi:type="dcterms:W3CDTF">2012-03-17T08:42:15Z</dcterms:modified>
</cp:coreProperties>
</file>